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15" r:id="rId2"/>
    <p:sldId id="316" r:id="rId3"/>
    <p:sldId id="317" r:id="rId4"/>
    <p:sldId id="318" r:id="rId5"/>
    <p:sldId id="319" r:id="rId6"/>
    <p:sldId id="320" r:id="rId7"/>
    <p:sldId id="321" r:id="rId8"/>
    <p:sldId id="322" r:id="rId9"/>
    <p:sldId id="323" r:id="rId10"/>
    <p:sldId id="324" r:id="rId11"/>
    <p:sldId id="325" r:id="rId12"/>
    <p:sldId id="326" r:id="rId13"/>
    <p:sldId id="327" r:id="rId14"/>
    <p:sldId id="328" r:id="rId15"/>
    <p:sldId id="329" r:id="rId16"/>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190" autoAdjust="0"/>
  </p:normalViewPr>
  <p:slideViewPr>
    <p:cSldViewPr>
      <p:cViewPr>
        <p:scale>
          <a:sx n="109" d="100"/>
          <a:sy n="109" d="100"/>
        </p:scale>
        <p:origin x="-390" y="9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11/05/2016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11/05/2016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ibrary.leeds.ac.uk/research-data-management-plannin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https://library.leeds.ac.uk/research-data-costs"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Next Jonathan will walk us through scoping pilot services and</a:t>
            </a:r>
            <a:r>
              <a:rPr lang="en-GB" baseline="0" dirty="0" smtClean="0"/>
              <a:t> getting the </a:t>
            </a:r>
            <a:r>
              <a:rPr lang="en-GB" baseline="0" smtClean="0"/>
              <a:t>balance right.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38934008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It’s important</a:t>
            </a:r>
            <a:r>
              <a:rPr lang="en-GB" baseline="0" dirty="0" smtClean="0"/>
              <a:t> to ensure that there isn’t a wide gulf between your aspirations and what is realistic to achieve. That process of ensuring that your target capability is practical in your context is the focus for the group sessions that we will be taking part in today.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14</a:t>
            </a:fld>
            <a:endParaRPr lang="en-GB"/>
          </a:p>
        </p:txBody>
      </p:sp>
    </p:spTree>
    <p:extLst>
      <p:ext uri="{BB962C8B-B14F-4D97-AF65-F5344CB8AC3E}">
        <p14:creationId xmlns:p14="http://schemas.microsoft.com/office/powerpoint/2010/main" val="523903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Slide Image Placeholder 1"/>
          <p:cNvSpPr>
            <a:spLocks noGrp="1" noRot="1" noChangeAspect="1" noTextEdit="1"/>
          </p:cNvSpPr>
          <p:nvPr>
            <p:ph type="sldImg"/>
          </p:nvPr>
        </p:nvSpPr>
        <p:spPr bwMode="auto">
          <a:noFill/>
          <a:ln>
            <a:solidFill>
              <a:srgbClr val="000000"/>
            </a:solidFill>
            <a:miter lim="800000"/>
            <a:headEnd/>
            <a:tailEnd/>
          </a:ln>
        </p:spPr>
      </p:sp>
      <p:sp>
        <p:nvSpPr>
          <p:cNvPr id="104866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048661" name="Slide Number Placeholder 3"/>
          <p:cNvSpPr>
            <a:spLocks noGrp="1"/>
          </p:cNvSpPr>
          <p:nvPr>
            <p:ph type="sldNum" sz="quarter" idx="5"/>
          </p:nvPr>
        </p:nvSpPr>
        <p:spPr bwMode="auto">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t>15</a:t>
            </a:fld>
            <a:endParaRPr lang="en-GB"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Service –</a:t>
            </a:r>
            <a:r>
              <a:rPr lang="en-GB" baseline="0" dirty="0" smtClean="0"/>
              <a:t> we have borrowed the description defined in the ITIL service management approach</a:t>
            </a:r>
          </a:p>
          <a:p>
            <a:r>
              <a:rPr lang="en-GB" baseline="0" dirty="0" smtClean="0"/>
              <a:t>Does it make sense to use the term customer when researchers are reluctant consumers? In fact researchers only form part of the service’s customer base – consider who</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287760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have found high</a:t>
            </a:r>
            <a:r>
              <a:rPr lang="en-GB" baseline="0" dirty="0" smtClean="0"/>
              <a:t>-level support diagrams very useful when we’re working with HE institutions, focussing discussions on the areas in which we would expect to find support activity of some kind. Of course, this is a huge simplification and the reality is far more nuanced.</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947808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figures come from HESA – the higher</a:t>
            </a:r>
            <a:r>
              <a:rPr lang="en-GB" baseline="0" dirty="0" smtClean="0"/>
              <a:t> education statistics authority. </a:t>
            </a:r>
            <a:r>
              <a:rPr lang="en-GB" dirty="0" smtClean="0"/>
              <a:t>Our own survey of UK institutions indicates that there is a huge range in size and research intensity across the board, so when you’re having a discussion about services it’s useful to bear in mind that what is</a:t>
            </a:r>
            <a:r>
              <a:rPr lang="en-GB" baseline="0" dirty="0" smtClean="0"/>
              <a:t> sensible or appropriate in one context might not be in another. Example – automated systems for tracking research outputs.</a:t>
            </a:r>
            <a:endParaRPr lang="en-GB" dirty="0" smtClean="0"/>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4</a:t>
            </a:fld>
            <a:endParaRPr lang="en-GB"/>
          </a:p>
        </p:txBody>
      </p:sp>
    </p:spTree>
    <p:extLst>
      <p:ext uri="{BB962C8B-B14F-4D97-AF65-F5344CB8AC3E}">
        <p14:creationId xmlns:p14="http://schemas.microsoft.com/office/powerpoint/2010/main" val="4445283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Which</a:t>
            </a:r>
            <a:r>
              <a:rPr lang="en-GB" baseline="0" dirty="0" smtClean="0"/>
              <a:t> researchers are subject</a:t>
            </a:r>
          </a:p>
          <a:p>
            <a:r>
              <a:rPr lang="en-GB" baseline="0" dirty="0" smtClean="0"/>
              <a:t>The roles and responsibilities of all stakeholders including the institution</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5</a:t>
            </a:fld>
            <a:endParaRPr lang="en-GB"/>
          </a:p>
        </p:txBody>
      </p:sp>
    </p:spTree>
    <p:extLst>
      <p:ext uri="{BB962C8B-B14F-4D97-AF65-F5344CB8AC3E}">
        <p14:creationId xmlns:p14="http://schemas.microsoft.com/office/powerpoint/2010/main" val="2748786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Melbourne: Scope includes</a:t>
            </a:r>
            <a:r>
              <a:rPr lang="en-GB" baseline="0" dirty="0" smtClean="0"/>
              <a:t> the mandatory use of laboratory notebooks for all scientific projects.</a:t>
            </a:r>
          </a:p>
          <a:p>
            <a:r>
              <a:rPr lang="en-GB" baseline="0" dirty="0" smtClean="0"/>
              <a:t>Perdue: Defines four types of data object and details the assessment and preservation steps associated with each</a:t>
            </a:r>
            <a:endParaRPr lang="en-GB" dirty="0" smtClean="0"/>
          </a:p>
          <a:p>
            <a:r>
              <a:rPr lang="en-GB" dirty="0" smtClean="0"/>
              <a:t>Leeds:</a:t>
            </a:r>
            <a:r>
              <a:rPr lang="en-GB" baseline="0" dirty="0" smtClean="0"/>
              <a:t> ‘</a:t>
            </a:r>
            <a:r>
              <a:rPr lang="en-GB" dirty="0" smtClean="0"/>
              <a:t>In addition to any specific funder requirements a </a:t>
            </a:r>
            <a:r>
              <a:rPr lang="en-GB" dirty="0" smtClean="0">
                <a:hlinkClick r:id="rId3"/>
              </a:rPr>
              <a:t>data management plan</a:t>
            </a:r>
            <a:r>
              <a:rPr lang="en-GB" dirty="0" smtClean="0"/>
              <a:t> must be created for each proposed research project or funding application to allow </a:t>
            </a:r>
            <a:r>
              <a:rPr lang="en-GB" dirty="0" smtClean="0">
                <a:hlinkClick r:id="rId4"/>
              </a:rPr>
              <a:t>costing and infrastructure planning</a:t>
            </a:r>
            <a:r>
              <a:rPr lang="en-GB" dirty="0" smtClean="0"/>
              <a:t>.’</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6</a:t>
            </a:fld>
            <a:endParaRPr lang="en-GB"/>
          </a:p>
        </p:txBody>
      </p:sp>
    </p:spTree>
    <p:extLst>
      <p:ext uri="{BB962C8B-B14F-4D97-AF65-F5344CB8AC3E}">
        <p14:creationId xmlns:p14="http://schemas.microsoft.com/office/powerpoint/2010/main" val="121649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Comprehensive brief on RDM policy – Kathleen Shearer – very</a:t>
            </a:r>
            <a:r>
              <a:rPr lang="en-GB" baseline="0" dirty="0" smtClean="0"/>
              <a:t> comprehensive resource which covers policy context in various areas – UK, USA, Australia, EU, etc.</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8</a:t>
            </a:fld>
            <a:endParaRPr lang="en-GB"/>
          </a:p>
        </p:txBody>
      </p:sp>
    </p:spTree>
    <p:extLst>
      <p:ext uri="{BB962C8B-B14F-4D97-AF65-F5344CB8AC3E}">
        <p14:creationId xmlns:p14="http://schemas.microsoft.com/office/powerpoint/2010/main" val="39383722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are currently</a:t>
            </a:r>
            <a:r>
              <a:rPr lang="en-GB" baseline="0" dirty="0" smtClean="0"/>
              <a:t> developing capability models as a framework for assessing RDM services and formulating a strategy for development. Our aim is to make these applicable both to institutions that are just starting out and to those that already have infrastructure components in place. For the latter this acts as a kind of </a:t>
            </a:r>
            <a:r>
              <a:rPr lang="en-GB" baseline="0" dirty="0" err="1" smtClean="0"/>
              <a:t>healthcheck</a:t>
            </a:r>
            <a:r>
              <a:rPr lang="en-GB" baseline="0" dirty="0" smtClean="0"/>
              <a:t> of current direction. These models enable us to focus on what capability you wish to deliver</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10</a:t>
            </a:fld>
            <a:endParaRPr lang="en-GB"/>
          </a:p>
        </p:txBody>
      </p:sp>
    </p:spTree>
    <p:extLst>
      <p:ext uri="{BB962C8B-B14F-4D97-AF65-F5344CB8AC3E}">
        <p14:creationId xmlns:p14="http://schemas.microsoft.com/office/powerpoint/2010/main" val="23771758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 example of various capabilities</a:t>
            </a:r>
            <a:r>
              <a:rPr lang="en-GB" baseline="0" dirty="0" smtClean="0"/>
              <a:t> delivered around online training materials:</a:t>
            </a:r>
          </a:p>
          <a:p>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12</a:t>
            </a:fld>
            <a:endParaRPr lang="en-GB"/>
          </a:p>
        </p:txBody>
      </p:sp>
    </p:spTree>
    <p:extLst>
      <p:ext uri="{BB962C8B-B14F-4D97-AF65-F5344CB8AC3E}">
        <p14:creationId xmlns:p14="http://schemas.microsoft.com/office/powerpoint/2010/main" val="24999560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11/05/2016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11/05/2016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unimelb.edu.au/records/pdf/research.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library.leeds.ac.uk/research-data-policies" TargetMode="External"/><Relationship Id="rId4" Type="http://schemas.openxmlformats.org/officeDocument/2006/relationships/hyperlink" Target="https://purr.purdue.edu/legal/digitalpreservation"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logs.ucl.ac.uk/learn-project/files/2016/01/red_LEARN_Elements_of_the_Content_of_a_RDM_Policy.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2.jpg"/><Relationship Id="rId5" Type="http://schemas.openxmlformats.org/officeDocument/2006/relationships/image" Target="../media/image11.png"/><Relationship Id="rId4" Type="http://schemas.openxmlformats.org/officeDocument/2006/relationships/hyperlink" Target="http://www.science.gc.ca/default.asp?lang=En&amp;n=1E116DB8-1"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492896"/>
            <a:ext cx="7342584" cy="1470025"/>
          </a:xfrm>
        </p:spPr>
        <p:txBody>
          <a:bodyPr>
            <a:normAutofit fontScale="90000"/>
          </a:bodyPr>
          <a:lstStyle/>
          <a:p>
            <a:r>
              <a:rPr lang="en-GB" dirty="0" smtClean="0"/>
              <a:t>RDM services – getting the balance right</a:t>
            </a:r>
            <a:br>
              <a:rPr lang="en-GB" dirty="0" smtClean="0"/>
            </a:br>
            <a:endParaRPr lang="en-GB" sz="3100" dirty="0"/>
          </a:p>
        </p:txBody>
      </p:sp>
      <p:sp>
        <p:nvSpPr>
          <p:cNvPr id="3" name="Subtitle 2"/>
          <p:cNvSpPr>
            <a:spLocks noGrp="1"/>
          </p:cNvSpPr>
          <p:nvPr>
            <p:ph type="subTitle" idx="1"/>
          </p:nvPr>
        </p:nvSpPr>
        <p:spPr>
          <a:xfrm>
            <a:off x="1331640" y="4293096"/>
            <a:ext cx="6400800" cy="1752600"/>
          </a:xfrm>
        </p:spPr>
        <p:txBody>
          <a:bodyPr/>
          <a:lstStyle/>
          <a:p>
            <a:r>
              <a:rPr lang="en-GB" dirty="0" smtClean="0"/>
              <a:t>Jonathan Rans</a:t>
            </a:r>
          </a:p>
          <a:p>
            <a:r>
              <a:rPr lang="en-GB" dirty="0" smtClean="0"/>
              <a:t>Digital Curation Centre</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676876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Capability models can help</a:t>
            </a:r>
            <a:endParaRPr lang="en-GB" dirty="0"/>
          </a:p>
        </p:txBody>
      </p:sp>
      <p:pic>
        <p:nvPicPr>
          <p:cNvPr id="2050"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1115616" y="3068960"/>
            <a:ext cx="6650358" cy="2549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42392" y="1857526"/>
            <a:ext cx="8691990" cy="584775"/>
          </a:xfrm>
          <a:prstGeom prst="rect">
            <a:avLst/>
          </a:prstGeom>
          <a:noFill/>
        </p:spPr>
        <p:txBody>
          <a:bodyPr wrap="square" rtlCol="0">
            <a:spAutoFit/>
          </a:bodyPr>
          <a:lstStyle/>
          <a:p>
            <a:r>
              <a:rPr lang="en-GB" sz="3200" dirty="0" smtClean="0"/>
              <a:t>Focus on </a:t>
            </a:r>
            <a:r>
              <a:rPr lang="en-GB" sz="3200" dirty="0" smtClean="0">
                <a:solidFill>
                  <a:srgbClr val="FF0000"/>
                </a:solidFill>
              </a:rPr>
              <a:t>what</a:t>
            </a:r>
            <a:r>
              <a:rPr lang="en-GB" sz="3200" dirty="0" smtClean="0"/>
              <a:t> needs to be delivered and not </a:t>
            </a:r>
            <a:r>
              <a:rPr lang="en-GB" sz="3200" dirty="0" smtClean="0">
                <a:solidFill>
                  <a:srgbClr val="FF0000"/>
                </a:solidFill>
              </a:rPr>
              <a:t>how</a:t>
            </a:r>
            <a:endParaRPr lang="en-GB" sz="3200" dirty="0">
              <a:solidFill>
                <a:srgbClr val="FF0000"/>
              </a:solidFill>
            </a:endParaRPr>
          </a:p>
        </p:txBody>
      </p:sp>
    </p:spTree>
    <p:extLst>
      <p:ext uri="{BB962C8B-B14F-4D97-AF65-F5344CB8AC3E}">
        <p14:creationId xmlns:p14="http://schemas.microsoft.com/office/powerpoint/2010/main" val="1523256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5462172"/>
            <a:ext cx="3541837" cy="136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05449" y="1268760"/>
            <a:ext cx="4506585" cy="4035531"/>
          </a:xfrm>
        </p:spPr>
      </p:pic>
    </p:spTree>
    <p:extLst>
      <p:ext uri="{BB962C8B-B14F-4D97-AF65-F5344CB8AC3E}">
        <p14:creationId xmlns:p14="http://schemas.microsoft.com/office/powerpoint/2010/main" val="37049510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online training</a:t>
            </a:r>
            <a:endParaRPr lang="en-GB" dirty="0"/>
          </a:p>
        </p:txBody>
      </p:sp>
      <p:graphicFrame>
        <p:nvGraphicFramePr>
          <p:cNvPr id="4" name="Content Placeholder 3"/>
          <p:cNvGraphicFramePr>
            <a:graphicFrameLocks noGrp="1"/>
          </p:cNvGraphicFramePr>
          <p:nvPr>
            <p:ph idx="1"/>
            <p:extLst/>
          </p:nvPr>
        </p:nvGraphicFramePr>
        <p:xfrm>
          <a:off x="323528" y="1786063"/>
          <a:ext cx="8352929" cy="3240360"/>
        </p:xfrm>
        <a:graphic>
          <a:graphicData uri="http://schemas.openxmlformats.org/drawingml/2006/table">
            <a:tbl>
              <a:tblPr firstRow="1" firstCol="1" bandRow="1"/>
              <a:tblGrid>
                <a:gridCol w="2783707"/>
                <a:gridCol w="2784611"/>
                <a:gridCol w="2784611"/>
              </a:tblGrid>
              <a:tr h="648071">
                <a:tc>
                  <a:txBody>
                    <a:bodyPr/>
                    <a:lstStyle/>
                    <a:p>
                      <a:pPr>
                        <a:spcAft>
                          <a:spcPts val="0"/>
                        </a:spcAft>
                      </a:pPr>
                      <a:r>
                        <a:rPr lang="en-GB" sz="2000" dirty="0">
                          <a:effectLst/>
                          <a:latin typeface="Calibri"/>
                          <a:ea typeface="Calibri"/>
                          <a:cs typeface="Times New Roman"/>
                        </a:rPr>
                        <a:t>Level One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Calibri"/>
                          <a:ea typeface="Calibri"/>
                          <a:cs typeface="Times New Roman"/>
                        </a:rPr>
                        <a:t>Level Two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000" dirty="0">
                          <a:effectLst/>
                          <a:latin typeface="Calibri"/>
                          <a:ea typeface="Calibri"/>
                          <a:cs typeface="Times New Roman"/>
                        </a:rPr>
                        <a:t>Level Three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92289">
                <a:tc>
                  <a:txBody>
                    <a:bodyPr/>
                    <a:lstStyle/>
                    <a:p>
                      <a:pPr>
                        <a:spcAft>
                          <a:spcPts val="0"/>
                        </a:spcAft>
                      </a:pPr>
                      <a:r>
                        <a:rPr lang="en-GB" sz="2400" dirty="0">
                          <a:effectLst/>
                          <a:latin typeface="Calibri"/>
                          <a:ea typeface="Calibri"/>
                          <a:cs typeface="Times New Roman"/>
                        </a:rPr>
                        <a:t>Rebadged online courses are provided and linked to from RDM pages.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400" dirty="0">
                          <a:effectLst/>
                          <a:latin typeface="Calibri"/>
                          <a:ea typeface="Calibri"/>
                          <a:cs typeface="Times New Roman"/>
                        </a:rPr>
                        <a:t>Rebadged online courses are supplemented with some in-house, locally produced materials.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GB" sz="2400" dirty="0">
                          <a:effectLst/>
                          <a:latin typeface="Calibri"/>
                          <a:ea typeface="Calibri"/>
                          <a:cs typeface="Times New Roman"/>
                        </a:rPr>
                        <a:t>A significant proportion of locally produced online courses are available. These are reused by others in the sector.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323528" y="1308918"/>
            <a:ext cx="20871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Online training</a:t>
            </a:r>
            <a:endParaRPr kumimoji="0" lang="en-GB" alt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5183208"/>
            <a:ext cx="1354832" cy="1360880"/>
          </a:xfrm>
          <a:prstGeom prst="rect">
            <a:avLst/>
          </a:prstGeom>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07904" y="5183208"/>
            <a:ext cx="1429122" cy="1505807"/>
          </a:xfrm>
          <a:prstGeom prst="rect">
            <a:avLst/>
          </a:prstGeom>
        </p:spPr>
      </p:pic>
    </p:spTree>
    <p:extLst>
      <p:ext uri="{BB962C8B-B14F-4D97-AF65-F5344CB8AC3E}">
        <p14:creationId xmlns:p14="http://schemas.microsoft.com/office/powerpoint/2010/main" val="136661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development strategy</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Consider each service element individually</a:t>
            </a:r>
          </a:p>
          <a:p>
            <a:pPr marL="514350" indent="-514350">
              <a:buFont typeface="+mj-lt"/>
              <a:buAutoNum type="arabicPeriod"/>
            </a:pPr>
            <a:endParaRPr lang="en-GB" dirty="0" smtClean="0"/>
          </a:p>
          <a:p>
            <a:pPr marL="514350" indent="-514350">
              <a:buFont typeface="+mj-lt"/>
              <a:buAutoNum type="arabicPeriod"/>
            </a:pPr>
            <a:r>
              <a:rPr lang="en-GB" dirty="0" smtClean="0"/>
              <a:t>Assess your current capability</a:t>
            </a:r>
          </a:p>
          <a:p>
            <a:pPr marL="514350" indent="-514350">
              <a:buFont typeface="+mj-lt"/>
              <a:buAutoNum type="arabicPeriod"/>
            </a:pPr>
            <a:endParaRPr lang="en-GB" dirty="0" smtClean="0"/>
          </a:p>
          <a:p>
            <a:pPr marL="514350" indent="-514350">
              <a:buFont typeface="+mj-lt"/>
              <a:buAutoNum type="arabicPeriod"/>
            </a:pPr>
            <a:r>
              <a:rPr lang="en-GB" dirty="0" smtClean="0"/>
              <a:t>Define your target capability</a:t>
            </a:r>
          </a:p>
          <a:p>
            <a:pPr marL="514350" indent="-514350">
              <a:buFont typeface="+mj-lt"/>
              <a:buAutoNum type="arabicPeriod"/>
            </a:pPr>
            <a:endParaRPr lang="en-GB" dirty="0" smtClean="0"/>
          </a:p>
          <a:p>
            <a:pPr marL="514350" indent="-514350">
              <a:buFont typeface="+mj-lt"/>
              <a:buAutoNum type="arabicPeriod"/>
            </a:pPr>
            <a:r>
              <a:rPr lang="en-GB" dirty="0" smtClean="0"/>
              <a:t>Identify barriers and opportunities</a:t>
            </a:r>
            <a:endParaRPr lang="en-GB" dirty="0"/>
          </a:p>
        </p:txBody>
      </p:sp>
    </p:spTree>
    <p:extLst>
      <p:ext uri="{BB962C8B-B14F-4D97-AF65-F5344CB8AC3E}">
        <p14:creationId xmlns:p14="http://schemas.microsoft.com/office/powerpoint/2010/main" val="9742803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this achievable?</a:t>
            </a:r>
            <a:endParaRPr lang="en-GB" dirty="0"/>
          </a:p>
        </p:txBody>
      </p:sp>
      <p:pic>
        <p:nvPicPr>
          <p:cNvPr id="8" name="Content Placeholder 7"/>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0" y="1124744"/>
            <a:ext cx="9144000" cy="5586984"/>
          </a:xfrm>
        </p:spPr>
      </p:pic>
    </p:spTree>
    <p:extLst>
      <p:ext uri="{BB962C8B-B14F-4D97-AF65-F5344CB8AC3E}">
        <p14:creationId xmlns:p14="http://schemas.microsoft.com/office/powerpoint/2010/main" val="892497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Rectangle 2"/>
          <p:cNvSpPr>
            <a:spLocks noGrp="1" noChangeArrowheads="1"/>
          </p:cNvSpPr>
          <p:nvPr>
            <p:ph type="title"/>
          </p:nvPr>
        </p:nvSpPr>
        <p:spPr>
          <a:xfrm>
            <a:off x="1403350" y="1268413"/>
            <a:ext cx="5832475" cy="914400"/>
          </a:xfrm>
        </p:spPr>
        <p:txBody>
          <a:bodyPr>
            <a:normAutofit fontScale="90000"/>
          </a:bodyPr>
          <a:lstStyle/>
          <a:p>
            <a:pPr eaLnBrk="1" hangingPunct="1"/>
            <a:r>
              <a:rPr lang="en-GB" altLang="en-US" smtClean="0"/>
              <a:t>Thanks for listening!</a:t>
            </a:r>
          </a:p>
        </p:txBody>
      </p:sp>
      <p:sp>
        <p:nvSpPr>
          <p:cNvPr id="1048658" name="Rectangle 3"/>
          <p:cNvSpPr>
            <a:spLocks noGrp="1" noChangeArrowheads="1"/>
          </p:cNvSpPr>
          <p:nvPr>
            <p:ph idx="1"/>
          </p:nvPr>
        </p:nvSpPr>
        <p:spPr>
          <a:xfrm>
            <a:off x="684213" y="3068638"/>
            <a:ext cx="7127875" cy="3384550"/>
          </a:xfrm>
        </p:spPr>
        <p:txBody>
          <a:bodyPr rtlCol="0">
            <a:normAutofit fontScale="85000" lnSpcReduction="10000"/>
          </a:bodyPr>
          <a:lstStyle/>
          <a:p>
            <a:pPr eaLnBrk="1" fontAlgn="auto" hangingPunct="1">
              <a:spcAft>
                <a:spcPts val="0"/>
              </a:spcAft>
              <a:buFontTx/>
              <a:buNone/>
            </a:pPr>
            <a:endParaRPr lang="en-GB" sz="2400" dirty="0" smtClean="0">
              <a:solidFill>
                <a:srgbClr val="FC6204"/>
              </a:solidFill>
            </a:endParaRPr>
          </a:p>
          <a:p>
            <a:pPr algn="ctr" eaLnBrk="1" fontAlgn="auto" hangingPunct="1">
              <a:spcAft>
                <a:spcPts val="0"/>
              </a:spcAft>
              <a:buFontTx/>
              <a:buNone/>
            </a:pPr>
            <a:r>
              <a:rPr lang="en-GB" sz="2800" dirty="0" smtClean="0"/>
              <a:t>DCC guidance, tools and case studies:</a:t>
            </a:r>
          </a:p>
          <a:p>
            <a:pPr algn="ctr" eaLnBrk="1" fontAlgn="auto" hangingPunct="1">
              <a:spcAft>
                <a:spcPts val="0"/>
              </a:spcAft>
              <a:buFontTx/>
              <a:buNone/>
            </a:pPr>
            <a:r>
              <a:rPr lang="en-GB" sz="2800" dirty="0" smtClean="0">
                <a:hlinkClick r:id="rId3"/>
              </a:rPr>
              <a:t>www.dcc.ac.uk/resources</a:t>
            </a:r>
            <a:endParaRPr lang="en-GB" sz="2800" dirty="0" smtClean="0"/>
          </a:p>
          <a:p>
            <a:pPr algn="ctr" eaLnBrk="1" fontAlgn="auto" hangingPunct="1">
              <a:spcAft>
                <a:spcPts val="0"/>
              </a:spcAft>
              <a:buFontTx/>
              <a:buNone/>
            </a:pPr>
            <a:endParaRPr lang="en-GB" sz="3600" u="sng" dirty="0">
              <a:solidFill>
                <a:srgbClr val="0096E3"/>
              </a:solidFill>
            </a:endParaRPr>
          </a:p>
          <a:p>
            <a:pPr algn="ctr" eaLnBrk="1" fontAlgn="auto" hangingPunct="1">
              <a:spcAft>
                <a:spcPts val="0"/>
              </a:spcAft>
              <a:buFont typeface="Arial" panose="020B0604020202020204" pitchFamily="34" charset="0"/>
              <a:buNone/>
            </a:pPr>
            <a:r>
              <a:rPr lang="en-GB" sz="2800" dirty="0"/>
              <a:t>Follow us on </a:t>
            </a:r>
            <a:r>
              <a:rPr lang="en-GB" sz="2800" dirty="0" smtClean="0"/>
              <a:t>twitter:</a:t>
            </a:r>
          </a:p>
          <a:p>
            <a:pPr algn="ctr" eaLnBrk="1" fontAlgn="auto" hangingPunct="1">
              <a:spcAft>
                <a:spcPts val="0"/>
              </a:spcAft>
              <a:buFont typeface="Arial" panose="020B0604020202020204" pitchFamily="34" charset="0"/>
              <a:buNone/>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pPr>
            <a:r>
              <a:rPr lang="en-GB" sz="2400" dirty="0" smtClean="0"/>
              <a:t>	</a:t>
            </a:r>
          </a:p>
          <a:p>
            <a:pPr eaLnBrk="1" fontAlgn="auto" hangingPunct="1">
              <a:spcAft>
                <a:spcPts val="0"/>
              </a:spcAft>
              <a:buFontTx/>
              <a:buNone/>
            </a:pPr>
            <a:endParaRPr lang="en-GB" sz="2000" dirty="0" smtClean="0"/>
          </a:p>
          <a:p>
            <a:pPr eaLnBrk="1" fontAlgn="auto" hangingPunct="1">
              <a:spcAft>
                <a:spcPts val="0"/>
              </a:spcAft>
              <a:buFontTx/>
              <a:buNone/>
            </a:pPr>
            <a:endParaRPr lang="en-GB" sz="2400" dirty="0" smtClean="0"/>
          </a:p>
        </p:txBody>
      </p:sp>
      <p:pic>
        <p:nvPicPr>
          <p:cNvPr id="2097161" name="Picture 14"/>
          <p:cNvPicPr>
            <a:picLocks noChangeAspect="1" noChangeArrowheads="1"/>
          </p:cNvPicPr>
          <p:nvPr/>
        </p:nvPicPr>
        <p:blipFill>
          <a:blip r:embed="rId4"/>
          <a:srcRect/>
          <a:stretch>
            <a:fillRect/>
          </a:stretch>
        </p:blipFill>
        <p:spPr bwMode="auto">
          <a:xfrm>
            <a:off x="8101013" y="0"/>
            <a:ext cx="1042987" cy="6858000"/>
          </a:xfrm>
          <a:prstGeom prst="rect">
            <a:avLst/>
          </a:prstGeom>
          <a:noFill/>
          <a:ln>
            <a:noFill/>
          </a:ln>
        </p:spPr>
      </p:pic>
    </p:spTree>
    <p:extLst>
      <p:ext uri="{BB962C8B-B14F-4D97-AF65-F5344CB8AC3E}">
        <p14:creationId xmlns:p14="http://schemas.microsoft.com/office/powerpoint/2010/main" val="1118271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we mean by service?</a:t>
            </a:r>
            <a:endParaRPr lang="en-GB" dirty="0"/>
          </a:p>
        </p:txBody>
      </p:sp>
      <p:sp>
        <p:nvSpPr>
          <p:cNvPr id="3" name="Content Placeholder 2"/>
          <p:cNvSpPr>
            <a:spLocks noGrp="1"/>
          </p:cNvSpPr>
          <p:nvPr>
            <p:ph idx="1"/>
          </p:nvPr>
        </p:nvSpPr>
        <p:spPr/>
        <p:txBody>
          <a:bodyPr/>
          <a:lstStyle/>
          <a:p>
            <a:r>
              <a:rPr lang="en-GB" dirty="0" smtClean="0"/>
              <a:t>How are we defining a service?</a:t>
            </a:r>
          </a:p>
          <a:p>
            <a:pPr lvl="1"/>
            <a:r>
              <a:rPr lang="en-GB" i="1" dirty="0"/>
              <a:t>A means of delivering value to customers by facilitating outcomes customers want to achieve but without the ownership of specific costs and risks.</a:t>
            </a:r>
            <a:endParaRPr lang="en-GB" i="1" dirty="0" smtClean="0"/>
          </a:p>
          <a:p>
            <a:r>
              <a:rPr lang="en-GB" dirty="0" smtClean="0"/>
              <a:t>What do we mean by the term ‘customer’?</a:t>
            </a:r>
          </a:p>
          <a:p>
            <a:pPr marL="0" indent="0">
              <a:buNone/>
            </a:pPr>
            <a:endParaRPr lang="en-GB" dirty="0"/>
          </a:p>
        </p:txBody>
      </p:sp>
    </p:spTree>
    <p:extLst>
      <p:ext uri="{BB962C8B-B14F-4D97-AF65-F5344CB8AC3E}">
        <p14:creationId xmlns:p14="http://schemas.microsoft.com/office/powerpoint/2010/main" val="2980794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development strategy</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751" y="5865422"/>
            <a:ext cx="6387530" cy="99257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44802" y="1196752"/>
            <a:ext cx="5763502" cy="708230"/>
          </a:xfrm>
          <a:prstGeom prst="rect">
            <a:avLst/>
          </a:prstGeom>
        </p:spPr>
      </p:pic>
      <p:pic>
        <p:nvPicPr>
          <p:cNvPr id="1026" name="Picture 2"/>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bwMode="auto">
          <a:xfrm>
            <a:off x="1720793" y="1955541"/>
            <a:ext cx="5724640" cy="3767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03350" y="1904982"/>
            <a:ext cx="5706236" cy="3960440"/>
          </a:xfrm>
          <a:prstGeom prst="rect">
            <a:avLst/>
          </a:prstGeom>
        </p:spPr>
      </p:pic>
    </p:spTree>
    <p:extLst>
      <p:ext uri="{BB962C8B-B14F-4D97-AF65-F5344CB8AC3E}">
        <p14:creationId xmlns:p14="http://schemas.microsoft.com/office/powerpoint/2010/main" val="3883080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varied environment</a:t>
            </a:r>
            <a:endParaRPr lang="en-GB" dirty="0"/>
          </a:p>
        </p:txBody>
      </p:sp>
      <p:grpSp>
        <p:nvGrpSpPr>
          <p:cNvPr id="4" name="Group 3"/>
          <p:cNvGrpSpPr/>
          <p:nvPr/>
        </p:nvGrpSpPr>
        <p:grpSpPr>
          <a:xfrm>
            <a:off x="1327853" y="2463956"/>
            <a:ext cx="6555504" cy="3725873"/>
            <a:chOff x="1358285" y="990600"/>
            <a:chExt cx="6655415" cy="4102100"/>
          </a:xfrm>
        </p:grpSpPr>
        <p:sp>
          <p:nvSpPr>
            <p:cNvPr id="5" name="TextBox 4"/>
            <p:cNvSpPr txBox="1"/>
            <p:nvPr/>
          </p:nvSpPr>
          <p:spPr>
            <a:xfrm>
              <a:off x="1890180" y="4538701"/>
              <a:ext cx="5970413" cy="406626"/>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t>Percentiles</a:t>
              </a:r>
            </a:p>
          </p:txBody>
        </p:sp>
        <p:grpSp>
          <p:nvGrpSpPr>
            <p:cNvPr id="6" name="Group 5"/>
            <p:cNvGrpSpPr/>
            <p:nvPr/>
          </p:nvGrpSpPr>
          <p:grpSpPr>
            <a:xfrm>
              <a:off x="1358285" y="990600"/>
              <a:ext cx="6655415" cy="4102100"/>
              <a:chOff x="1358285" y="990600"/>
              <a:chExt cx="6655415" cy="4102100"/>
            </a:xfrm>
          </p:grpSpPr>
          <p:grpSp>
            <p:nvGrpSpPr>
              <p:cNvPr id="13" name="Group 12"/>
              <p:cNvGrpSpPr/>
              <p:nvPr/>
            </p:nvGrpSpPr>
            <p:grpSpPr>
              <a:xfrm>
                <a:off x="1358285" y="990600"/>
                <a:ext cx="6655415" cy="4102100"/>
                <a:chOff x="1155085" y="1371600"/>
                <a:chExt cx="6655415" cy="4102100"/>
              </a:xfrm>
            </p:grpSpPr>
            <p:pic>
              <p:nvPicPr>
                <p:cNvPr id="15" name="Picture 14" descr="Resincome.png"/>
                <p:cNvPicPr>
                  <a:picLocks noChangeAspect="1"/>
                </p:cNvPicPr>
                <p:nvPr/>
              </p:nvPicPr>
              <p:blipFill>
                <a:blip r:embed="rId3"/>
                <a:stretch>
                  <a:fillRect/>
                </a:stretch>
              </p:blipFill>
              <p:spPr>
                <a:xfrm>
                  <a:off x="1155085" y="1371600"/>
                  <a:ext cx="6655415" cy="4102100"/>
                </a:xfrm>
                <a:prstGeom prst="rect">
                  <a:avLst/>
                </a:prstGeom>
              </p:spPr>
            </p:pic>
            <p:sp>
              <p:nvSpPr>
                <p:cNvPr id="16" name="Rectangle 15"/>
                <p:cNvSpPr/>
                <p:nvPr/>
              </p:nvSpPr>
              <p:spPr>
                <a:xfrm>
                  <a:off x="1930400" y="1612900"/>
                  <a:ext cx="1816100" cy="3213100"/>
                </a:xfrm>
                <a:prstGeom prst="rect">
                  <a:avLst/>
                </a:prstGeom>
                <a:solidFill>
                  <a:srgbClr val="99CC33">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7" name="Rectangle 16"/>
                <p:cNvSpPr/>
                <p:nvPr/>
              </p:nvSpPr>
              <p:spPr>
                <a:xfrm>
                  <a:off x="3746500" y="1612900"/>
                  <a:ext cx="1816100" cy="3213100"/>
                </a:xfrm>
                <a:prstGeom prst="rect">
                  <a:avLst/>
                </a:prstGeom>
                <a:solidFill>
                  <a:srgbClr val="99CCCC">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sp>
              <p:nvSpPr>
                <p:cNvPr id="18" name="Rectangle 17"/>
                <p:cNvSpPr/>
                <p:nvPr/>
              </p:nvSpPr>
              <p:spPr>
                <a:xfrm>
                  <a:off x="5562600" y="1612900"/>
                  <a:ext cx="1816100" cy="3213100"/>
                </a:xfrm>
                <a:prstGeom prst="rect">
                  <a:avLst/>
                </a:prstGeom>
                <a:solidFill>
                  <a:srgbClr val="FF9900">
                    <a:alpha val="50000"/>
                  </a:srgbClr>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14" name="Rectangle 13"/>
              <p:cNvSpPr/>
              <p:nvPr/>
            </p:nvSpPr>
            <p:spPr>
              <a:xfrm>
                <a:off x="1495957" y="1169432"/>
                <a:ext cx="583663" cy="352956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grpSp>
        <p:sp>
          <p:nvSpPr>
            <p:cNvPr id="7" name="TextBox 10"/>
            <p:cNvSpPr txBox="1"/>
            <p:nvPr/>
          </p:nvSpPr>
          <p:spPr>
            <a:xfrm>
              <a:off x="1612826" y="4075668"/>
              <a:ext cx="466795"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3%</a:t>
              </a:r>
            </a:p>
          </p:txBody>
        </p:sp>
        <p:sp>
          <p:nvSpPr>
            <p:cNvPr id="8" name="TextBox 14"/>
            <p:cNvSpPr txBox="1"/>
            <p:nvPr/>
          </p:nvSpPr>
          <p:spPr>
            <a:xfrm>
              <a:off x="1495956" y="3575566"/>
              <a:ext cx="583663"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20%</a:t>
              </a:r>
            </a:p>
          </p:txBody>
        </p:sp>
        <p:sp>
          <p:nvSpPr>
            <p:cNvPr id="9" name="TextBox 15"/>
            <p:cNvSpPr txBox="1"/>
            <p:nvPr/>
          </p:nvSpPr>
          <p:spPr>
            <a:xfrm>
              <a:off x="1495956" y="1466334"/>
              <a:ext cx="583663" cy="40662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solidFill>
                    <a:srgbClr val="FF0000"/>
                  </a:solidFill>
                </a:rPr>
                <a:t>77%</a:t>
              </a:r>
            </a:p>
          </p:txBody>
        </p:sp>
        <p:cxnSp>
          <p:nvCxnSpPr>
            <p:cNvPr id="10" name="Straight Connector 9"/>
            <p:cNvCxnSpPr/>
            <p:nvPr/>
          </p:nvCxnSpPr>
          <p:spPr>
            <a:xfrm>
              <a:off x="2133600" y="4279900"/>
              <a:ext cx="181610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2079620" y="3786188"/>
              <a:ext cx="368618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2079620" y="1676400"/>
              <a:ext cx="5502280" cy="1588"/>
            </a:xfrm>
            <a:prstGeom prst="line">
              <a:avLst/>
            </a:prstGeom>
            <a:ln>
              <a:solidFill>
                <a:srgbClr val="FF6600"/>
              </a:solidFill>
              <a:prstDash val="sysDash"/>
            </a:ln>
            <a:effectLst/>
          </p:spPr>
          <p:style>
            <a:lnRef idx="2">
              <a:schemeClr val="accent1"/>
            </a:lnRef>
            <a:fillRef idx="0">
              <a:schemeClr val="accent1"/>
            </a:fillRef>
            <a:effectRef idx="1">
              <a:schemeClr val="accent1"/>
            </a:effectRef>
            <a:fontRef idx="minor">
              <a:schemeClr val="tx1"/>
            </a:fontRef>
          </p:style>
        </p:cxnSp>
      </p:grpSp>
      <p:sp>
        <p:nvSpPr>
          <p:cNvPr id="19" name="TextBox 24"/>
          <p:cNvSpPr txBox="1">
            <a:spLocks noGrp="1"/>
          </p:cNvSpPr>
          <p:nvPr>
            <p:ph idx="1"/>
          </p:nvPr>
        </p:nvSpPr>
        <p:spPr>
          <a:xfrm>
            <a:off x="1185225" y="6189829"/>
            <a:ext cx="6840760" cy="369332"/>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indent="0">
              <a:buNone/>
            </a:pPr>
            <a:r>
              <a:rPr lang="en-US" dirty="0"/>
              <a:t>Income range percentiles - split into 3 groups across all 161 HEIs</a:t>
            </a:r>
          </a:p>
        </p:txBody>
      </p:sp>
      <p:sp>
        <p:nvSpPr>
          <p:cNvPr id="20" name="TextBox 25"/>
          <p:cNvSpPr txBox="1"/>
          <p:nvPr/>
        </p:nvSpPr>
        <p:spPr>
          <a:xfrm>
            <a:off x="323526" y="1236911"/>
            <a:ext cx="4569545" cy="198515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buFont typeface="Arial"/>
              <a:buChar char="•"/>
            </a:pPr>
            <a:r>
              <a:rPr lang="en-US" dirty="0"/>
              <a:t>60 </a:t>
            </a:r>
            <a:r>
              <a:rPr lang="en-US" dirty="0" err="1"/>
              <a:t>Uk</a:t>
            </a:r>
            <a:r>
              <a:rPr lang="en-US" dirty="0"/>
              <a:t> Higher Education Institutions responded to DCC survey 2015, of 132 invited</a:t>
            </a:r>
          </a:p>
          <a:p>
            <a:pPr>
              <a:spcAft>
                <a:spcPts val="600"/>
              </a:spcAft>
              <a:buFont typeface="Arial"/>
              <a:buChar char="•"/>
            </a:pPr>
            <a:r>
              <a:rPr lang="en-US" dirty="0"/>
              <a:t>Research-active institutions well represented -  </a:t>
            </a:r>
          </a:p>
          <a:p>
            <a:pPr>
              <a:spcAft>
                <a:spcPts val="600"/>
              </a:spcAft>
            </a:pPr>
            <a:endParaRPr lang="en-US" dirty="0"/>
          </a:p>
          <a:p>
            <a:endParaRPr lang="en-US" dirty="0"/>
          </a:p>
          <a:p>
            <a:endParaRPr lang="en-US" dirty="0"/>
          </a:p>
        </p:txBody>
      </p:sp>
      <p:sp>
        <p:nvSpPr>
          <p:cNvPr id="21" name="TextBox 29"/>
          <p:cNvSpPr txBox="1"/>
          <p:nvPr/>
        </p:nvSpPr>
        <p:spPr>
          <a:xfrm>
            <a:off x="261213" y="3307698"/>
            <a:ext cx="1066640" cy="1200329"/>
          </a:xfrm>
          <a:prstGeom prst="rect">
            <a:avLst/>
          </a:prstGeom>
          <a:solidFill>
            <a:schemeClr val="bg1"/>
          </a:solid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t>Research income  % of </a:t>
            </a:r>
            <a:r>
              <a:rPr lang="en-US" dirty="0" smtClean="0"/>
              <a:t>total</a:t>
            </a:r>
            <a:endParaRPr lang="en-US" dirty="0"/>
          </a:p>
        </p:txBody>
      </p:sp>
      <p:pic>
        <p:nvPicPr>
          <p:cNvPr id="22" name="Picture 21" descr="responses_pie.png"/>
          <p:cNvPicPr>
            <a:picLocks noChangeAspect="1"/>
          </p:cNvPicPr>
          <p:nvPr/>
        </p:nvPicPr>
        <p:blipFill>
          <a:blip r:embed="rId4"/>
          <a:stretch>
            <a:fillRect/>
          </a:stretch>
        </p:blipFill>
        <p:spPr>
          <a:xfrm>
            <a:off x="5940153" y="1217502"/>
            <a:ext cx="1792396" cy="1174417"/>
          </a:xfrm>
          <a:prstGeom prst="rect">
            <a:avLst/>
          </a:prstGeom>
        </p:spPr>
      </p:pic>
    </p:spTree>
    <p:extLst>
      <p:ext uri="{BB962C8B-B14F-4D97-AF65-F5344CB8AC3E}">
        <p14:creationId xmlns:p14="http://schemas.microsoft.com/office/powerpoint/2010/main" val="668659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Where to start?</a:t>
            </a:r>
            <a:endParaRPr lang="en-GB" dirty="0"/>
          </a:p>
        </p:txBody>
      </p:sp>
      <p:sp>
        <p:nvSpPr>
          <p:cNvPr id="3" name="Content Placeholder 2"/>
          <p:cNvSpPr>
            <a:spLocks noGrp="1"/>
          </p:cNvSpPr>
          <p:nvPr>
            <p:ph idx="1"/>
          </p:nvPr>
        </p:nvSpPr>
        <p:spPr>
          <a:xfrm>
            <a:off x="467544" y="2060848"/>
            <a:ext cx="8229600" cy="4277085"/>
          </a:xfrm>
        </p:spPr>
        <p:txBody>
          <a:bodyPr/>
          <a:lstStyle/>
          <a:p>
            <a:r>
              <a:rPr lang="en-GB" dirty="0" smtClean="0"/>
              <a:t>Important elements </a:t>
            </a:r>
          </a:p>
          <a:p>
            <a:pPr lvl="1"/>
            <a:r>
              <a:rPr lang="en-GB" dirty="0" smtClean="0"/>
              <a:t>Clearly stated coverage</a:t>
            </a:r>
          </a:p>
          <a:p>
            <a:pPr lvl="1"/>
            <a:r>
              <a:rPr lang="en-GB" dirty="0" smtClean="0"/>
              <a:t>Well defined roles and responsibilities</a:t>
            </a:r>
          </a:p>
          <a:p>
            <a:pPr lvl="1"/>
            <a:r>
              <a:rPr lang="en-GB" dirty="0" smtClean="0"/>
              <a:t>Research data definition</a:t>
            </a:r>
          </a:p>
          <a:p>
            <a:r>
              <a:rPr lang="en-GB" dirty="0" smtClean="0"/>
              <a:t>Institutional policy should reflect the external context</a:t>
            </a:r>
            <a:endParaRPr lang="en-GB" dirty="0"/>
          </a:p>
        </p:txBody>
      </p:sp>
      <p:sp>
        <p:nvSpPr>
          <p:cNvPr id="4" name="TextBox 3"/>
          <p:cNvSpPr txBox="1"/>
          <p:nvPr/>
        </p:nvSpPr>
        <p:spPr>
          <a:xfrm>
            <a:off x="395536" y="1268760"/>
            <a:ext cx="8136904" cy="584775"/>
          </a:xfrm>
          <a:prstGeom prst="rect">
            <a:avLst/>
          </a:prstGeom>
          <a:noFill/>
        </p:spPr>
        <p:txBody>
          <a:bodyPr wrap="square" rtlCol="0">
            <a:spAutoFit/>
          </a:bodyPr>
          <a:lstStyle/>
          <a:p>
            <a:r>
              <a:rPr lang="en-GB" sz="3200" dirty="0" smtClean="0">
                <a:solidFill>
                  <a:srgbClr val="C00000"/>
                </a:solidFill>
              </a:rPr>
              <a:t>Policy sets the scope of a </a:t>
            </a:r>
            <a:r>
              <a:rPr lang="en-GB" sz="3200" smtClean="0">
                <a:solidFill>
                  <a:srgbClr val="C00000"/>
                </a:solidFill>
              </a:rPr>
              <a:t>service’s capability</a:t>
            </a:r>
          </a:p>
        </p:txBody>
      </p:sp>
    </p:spTree>
    <p:extLst>
      <p:ext uri="{BB962C8B-B14F-4D97-AF65-F5344CB8AC3E}">
        <p14:creationId xmlns:p14="http://schemas.microsoft.com/office/powerpoint/2010/main" val="2476381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examples</a:t>
            </a:r>
            <a:endParaRPr lang="en-GB" dirty="0"/>
          </a:p>
        </p:txBody>
      </p:sp>
      <p:sp>
        <p:nvSpPr>
          <p:cNvPr id="3" name="Content Placeholder 2"/>
          <p:cNvSpPr>
            <a:spLocks noGrp="1"/>
          </p:cNvSpPr>
          <p:nvPr>
            <p:ph idx="1"/>
          </p:nvPr>
        </p:nvSpPr>
        <p:spPr/>
        <p:txBody>
          <a:bodyPr/>
          <a:lstStyle/>
          <a:p>
            <a:r>
              <a:rPr lang="en-GB" dirty="0" smtClean="0"/>
              <a:t>University of Melbourne policy on research data and records</a:t>
            </a:r>
          </a:p>
          <a:p>
            <a:pPr lvl="1"/>
            <a:r>
              <a:rPr lang="en-GB" sz="2400" u="sng" dirty="0" smtClean="0">
                <a:solidFill>
                  <a:srgbClr val="0000FF"/>
                </a:solidFill>
                <a:ea typeface="Calibri"/>
                <a:cs typeface="Times New Roman"/>
                <a:hlinkClick r:id="rId3"/>
              </a:rPr>
              <a:t>http</a:t>
            </a:r>
            <a:r>
              <a:rPr lang="en-GB" sz="2400" u="sng" dirty="0">
                <a:solidFill>
                  <a:srgbClr val="0000FF"/>
                </a:solidFill>
                <a:ea typeface="Calibri"/>
                <a:cs typeface="Times New Roman"/>
                <a:hlinkClick r:id="rId3"/>
              </a:rPr>
              <a:t>://www.unimelb.edu.au/records/pdf/research.pdf</a:t>
            </a:r>
            <a:endParaRPr lang="en-GB" sz="2400" dirty="0" smtClean="0"/>
          </a:p>
          <a:p>
            <a:r>
              <a:rPr lang="en-GB" dirty="0" smtClean="0"/>
              <a:t>Perdue research repository digital preservation policy</a:t>
            </a:r>
          </a:p>
          <a:p>
            <a:pPr lvl="1"/>
            <a:r>
              <a:rPr lang="en-GB" sz="2400" u="sng" dirty="0">
                <a:hlinkClick r:id="rId4"/>
              </a:rPr>
              <a:t>https://purr.purdue.edu/legal/digitalpreservation</a:t>
            </a:r>
            <a:endParaRPr lang="en-GB" sz="2400" dirty="0"/>
          </a:p>
          <a:p>
            <a:r>
              <a:rPr lang="en-GB" dirty="0" smtClean="0"/>
              <a:t>University of Leeds RDM policy</a:t>
            </a:r>
          </a:p>
          <a:p>
            <a:pPr lvl="1"/>
            <a:r>
              <a:rPr lang="en-GB" sz="2400" u="sng" dirty="0">
                <a:hlinkClick r:id="rId5"/>
              </a:rPr>
              <a:t>https://library.leeds.ac.uk/research-data-policies</a:t>
            </a:r>
            <a:endParaRPr lang="en-GB" sz="2400" dirty="0" smtClean="0"/>
          </a:p>
          <a:p>
            <a:endParaRPr lang="en-GB" dirty="0"/>
          </a:p>
        </p:txBody>
      </p:sp>
    </p:spTree>
    <p:extLst>
      <p:ext uri="{BB962C8B-B14F-4D97-AF65-F5344CB8AC3E}">
        <p14:creationId xmlns:p14="http://schemas.microsoft.com/office/powerpoint/2010/main" val="2602278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UK policy examples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1412776"/>
            <a:ext cx="8229600" cy="4456560"/>
          </a:xfrm>
        </p:spPr>
      </p:pic>
      <p:sp>
        <p:nvSpPr>
          <p:cNvPr id="5" name="TextBox 4"/>
          <p:cNvSpPr txBox="1"/>
          <p:nvPr/>
        </p:nvSpPr>
        <p:spPr>
          <a:xfrm>
            <a:off x="395536" y="6165304"/>
            <a:ext cx="8496944" cy="400110"/>
          </a:xfrm>
          <a:prstGeom prst="rect">
            <a:avLst/>
          </a:prstGeom>
          <a:noFill/>
        </p:spPr>
        <p:txBody>
          <a:bodyPr wrap="square" rtlCol="0">
            <a:spAutoFit/>
          </a:bodyPr>
          <a:lstStyle/>
          <a:p>
            <a:r>
              <a:rPr lang="en-GB" sz="2000" dirty="0">
                <a:solidFill>
                  <a:srgbClr val="002060"/>
                </a:solidFill>
              </a:rPr>
              <a:t>http://www.dcc.ac.uk/resources/policy-and-legal/institutional-data-policies</a:t>
            </a:r>
          </a:p>
        </p:txBody>
      </p:sp>
    </p:spTree>
    <p:extLst>
      <p:ext uri="{BB962C8B-B14F-4D97-AF65-F5344CB8AC3E}">
        <p14:creationId xmlns:p14="http://schemas.microsoft.com/office/powerpoint/2010/main" val="37753921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resources</a:t>
            </a:r>
            <a:endParaRPr lang="en-GB" dirty="0"/>
          </a:p>
        </p:txBody>
      </p:sp>
      <p:sp>
        <p:nvSpPr>
          <p:cNvPr id="3" name="Content Placeholder 2"/>
          <p:cNvSpPr>
            <a:spLocks noGrp="1"/>
          </p:cNvSpPr>
          <p:nvPr>
            <p:ph idx="1"/>
          </p:nvPr>
        </p:nvSpPr>
        <p:spPr>
          <a:xfrm>
            <a:off x="423214" y="2852936"/>
            <a:ext cx="8229600" cy="3816425"/>
          </a:xfrm>
        </p:spPr>
        <p:txBody>
          <a:bodyPr/>
          <a:lstStyle/>
          <a:p>
            <a:pPr marL="0" indent="0">
              <a:buNone/>
            </a:pPr>
            <a:r>
              <a:rPr lang="en-GB" dirty="0" smtClean="0"/>
              <a:t>LEARN project guidelines for developing an RDM policy</a:t>
            </a:r>
          </a:p>
          <a:p>
            <a:pPr marL="0" indent="0">
              <a:buNone/>
            </a:pPr>
            <a:r>
              <a:rPr lang="en-GB" sz="1800" dirty="0">
                <a:hlinkClick r:id="rId3"/>
              </a:rPr>
              <a:t>http://</a:t>
            </a:r>
            <a:r>
              <a:rPr lang="en-GB" sz="1800" dirty="0" smtClean="0">
                <a:hlinkClick r:id="rId3"/>
              </a:rPr>
              <a:t>blogs.ucl.ac.uk/learn-project/files/2016/01/red_LEARN_Elements_of_the_Content_of_a_RDM_Policy.pdf</a:t>
            </a:r>
            <a:r>
              <a:rPr lang="en-GB" sz="1800" dirty="0" smtClean="0"/>
              <a:t> </a:t>
            </a:r>
          </a:p>
          <a:p>
            <a:pPr marL="0" indent="0">
              <a:buNone/>
            </a:pPr>
            <a:endParaRPr lang="en-GB" sz="1800" dirty="0" smtClean="0"/>
          </a:p>
          <a:p>
            <a:pPr marL="0" indent="0">
              <a:buNone/>
            </a:pPr>
            <a:r>
              <a:rPr lang="en-GB" dirty="0" smtClean="0"/>
              <a:t>Canadian government brief on RDM policies</a:t>
            </a:r>
            <a:endParaRPr lang="en-GB" sz="1800" u="sng" dirty="0" smtClean="0">
              <a:hlinkClick r:id=""/>
            </a:endParaRPr>
          </a:p>
          <a:p>
            <a:pPr marL="0" indent="0">
              <a:buNone/>
            </a:pPr>
            <a:r>
              <a:rPr lang="en-GB" sz="1800" u="sng" dirty="0" smtClean="0">
                <a:hlinkClick r:id=""/>
              </a:rPr>
              <a:t>http</a:t>
            </a:r>
            <a:r>
              <a:rPr lang="en-GB" sz="1800" u="sng" dirty="0">
                <a:hlinkClick r:id="rId4"/>
              </a:rPr>
              <a:t>://www.science.gc.ca/default.asp?lang=En&amp;n=1E116DB8-1</a:t>
            </a:r>
            <a:endParaRPr lang="en-GB" sz="1800"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7544" y="1340768"/>
            <a:ext cx="4070470" cy="1372881"/>
          </a:xfrm>
          <a:prstGeom prst="rect">
            <a:avLst/>
          </a:prstGeom>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084167" y="1438468"/>
            <a:ext cx="2354957" cy="1177479"/>
          </a:xfrm>
          <a:prstGeom prst="rect">
            <a:avLst/>
          </a:prstGeom>
        </p:spPr>
      </p:pic>
    </p:spTree>
    <p:extLst>
      <p:ext uri="{BB962C8B-B14F-4D97-AF65-F5344CB8AC3E}">
        <p14:creationId xmlns:p14="http://schemas.microsoft.com/office/powerpoint/2010/main" val="2458541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your approach</a:t>
            </a:r>
            <a:endParaRPr lang="en-GB"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124743"/>
            <a:ext cx="9144000" cy="5769843"/>
          </a:xfrm>
        </p:spPr>
      </p:pic>
    </p:spTree>
    <p:extLst>
      <p:ext uri="{BB962C8B-B14F-4D97-AF65-F5344CB8AC3E}">
        <p14:creationId xmlns:p14="http://schemas.microsoft.com/office/powerpoint/2010/main" val="1902509771"/>
      </p:ext>
    </p:extLst>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3082</TotalTime>
  <Words>769</Words>
  <Application>Microsoft Office PowerPoint</Application>
  <PresentationFormat>On-screen Show (4:3)</PresentationFormat>
  <Paragraphs>94</Paragraphs>
  <Slides>15</Slides>
  <Notes>11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Metadata and documentation</vt:lpstr>
      <vt:lpstr>RDM services – getting the balance right </vt:lpstr>
      <vt:lpstr>What do we mean by service?</vt:lpstr>
      <vt:lpstr>Service development strategy</vt:lpstr>
      <vt:lpstr>The varied environment</vt:lpstr>
      <vt:lpstr>Where to start?</vt:lpstr>
      <vt:lpstr>Three examples</vt:lpstr>
      <vt:lpstr>UK policy examples</vt:lpstr>
      <vt:lpstr>Other resources</vt:lpstr>
      <vt:lpstr>Building your approach</vt:lpstr>
      <vt:lpstr>Capability models can help</vt:lpstr>
      <vt:lpstr>PowerPoint Presentation</vt:lpstr>
      <vt:lpstr>Example: online training</vt:lpstr>
      <vt:lpstr>Service development strategy</vt:lpstr>
      <vt:lpstr>Is this achievable?</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105</cp:revision>
  <cp:lastPrinted>2016-01-11T12:50:33Z</cp:lastPrinted>
  <dcterms:created xsi:type="dcterms:W3CDTF">2016-02-09T09:44:39Z</dcterms:created>
  <dcterms:modified xsi:type="dcterms:W3CDTF">2016-05-11T13:18:52Z</dcterms:modified>
</cp:coreProperties>
</file>